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5940" autoAdjust="0"/>
  </p:normalViewPr>
  <p:slideViewPr>
    <p:cSldViewPr snapToGrid="0" snapToObjects="1">
      <p:cViewPr varScale="1">
        <p:scale>
          <a:sx n="82" d="100"/>
          <a:sy n="82" d="100"/>
        </p:scale>
        <p:origin x="48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712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4868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84678" y="2167749"/>
            <a:ext cx="12104064" cy="1377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Intoxicating Substance Consumption Analysis using Power BI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83908" y="6019920"/>
            <a:ext cx="12397338" cy="1882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0795" algn="ctr">
              <a:buNone/>
              <a:tabLst>
                <a:tab pos="4912995" algn="l"/>
              </a:tabLst>
            </a:pP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Submitted</a:t>
            </a:r>
            <a:r>
              <a:rPr lang="en-US" sz="2000" b="1" spc="-4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                    	                        					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Supervised </a:t>
            </a:r>
            <a:r>
              <a:rPr lang="en-US" sz="2000" b="1" spc="-2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</a:t>
            </a:r>
            <a:endParaRPr lang="en-IN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8600" marR="252730" indent="8890">
              <a:spcBef>
                <a:spcPts val="1310"/>
              </a:spcBef>
              <a:tabLst>
                <a:tab pos="4157980" algn="l"/>
                <a:tab pos="4520565" algn="l"/>
              </a:tabLst>
            </a:pPr>
            <a:r>
              <a:rPr lang="en-US" sz="2000" b="1" dirty="0">
                <a:effectLst/>
                <a:latin typeface="Arial MT"/>
                <a:ea typeface="Times New Roman" panose="02020603050405020304" pitchFamily="18" charset="0"/>
              </a:rPr>
              <a:t>Jay Dev [12322566]							         Dr. Mithilesh</a:t>
            </a:r>
            <a:r>
              <a:rPr lang="en-US" sz="2000" b="1" spc="-15" dirty="0">
                <a:effectLst/>
                <a:latin typeface="Arial MT"/>
                <a:ea typeface="Times New Roman" panose="02020603050405020304" pitchFamily="18" charset="0"/>
              </a:rPr>
              <a:t> </a:t>
            </a:r>
            <a:r>
              <a:rPr lang="en-US" sz="2000" b="1" dirty="0">
                <a:effectLst/>
                <a:latin typeface="Arial MT"/>
                <a:ea typeface="Times New Roman" panose="02020603050405020304" pitchFamily="18" charset="0"/>
              </a:rPr>
              <a:t>Kumar Dubey							 	Professor</a:t>
            </a:r>
            <a:endParaRPr lang="en-IN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3"/>
          <p:cNvSpPr/>
          <p:nvPr/>
        </p:nvSpPr>
        <p:spPr>
          <a:xfrm>
            <a:off x="6756440" y="5640110"/>
            <a:ext cx="146708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50E33C1-9195-C5A3-BEE6-65AABF3E87F1}"/>
              </a:ext>
            </a:extLst>
          </p:cNvPr>
          <p:cNvGrpSpPr>
            <a:grpSpLocks/>
          </p:cNvGrpSpPr>
          <p:nvPr/>
        </p:nvGrpSpPr>
        <p:grpSpPr>
          <a:xfrm>
            <a:off x="5576887" y="521396"/>
            <a:ext cx="3476625" cy="1543684"/>
            <a:chOff x="0" y="0"/>
            <a:chExt cx="3476625" cy="1543684"/>
          </a:xfrm>
        </p:grpSpPr>
        <p:pic>
          <p:nvPicPr>
            <p:cNvPr id="9" name="Image 2">
              <a:extLst>
                <a:ext uri="{FF2B5EF4-FFF2-40B4-BE49-F238E27FC236}">
                  <a16:creationId xmlns:a16="http://schemas.microsoft.com/office/drawing/2014/main" id="{47C56DAE-1C90-B8D2-B2F1-672B1EB37EE2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3476625" cy="1543684"/>
            </a:xfrm>
            <a:prstGeom prst="rect">
              <a:avLst/>
            </a:prstGeom>
          </p:spPr>
        </p:pic>
        <p:pic>
          <p:nvPicPr>
            <p:cNvPr id="10" name="Image 3">
              <a:extLst>
                <a:ext uri="{FF2B5EF4-FFF2-40B4-BE49-F238E27FC236}">
                  <a16:creationId xmlns:a16="http://schemas.microsoft.com/office/drawing/2014/main" id="{D42E56EE-B81D-F3CB-4C7F-F210A891A982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1764" y="123825"/>
              <a:ext cx="3035935" cy="1068704"/>
            </a:xfrm>
            <a:prstGeom prst="rect">
              <a:avLst/>
            </a:prstGeom>
          </p:spPr>
        </p:pic>
      </p:grpSp>
      <p:pic>
        <p:nvPicPr>
          <p:cNvPr id="1026" name="Picture 2" descr="What is Power BI? - Beginner's Guide to ...">
            <a:extLst>
              <a:ext uri="{FF2B5EF4-FFF2-40B4-BE49-F238E27FC236}">
                <a16:creationId xmlns:a16="http://schemas.microsoft.com/office/drawing/2014/main" id="{CDE25CFC-D3F0-1938-FB14-676242295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437" y="3545540"/>
            <a:ext cx="3465094" cy="276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112" y="392127"/>
            <a:ext cx="12301688" cy="69669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48" y="8336042"/>
            <a:ext cx="4401503" cy="550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endParaRPr lang="en-US" sz="3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4274"/>
            <a:ext cx="73597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Pros and Cons of the Project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0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1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Raises awareness of substance usage patterns.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13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institutions target prevention programs effectively.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555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Empowers decision-makers with data-backed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090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6711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Potential self-reporting bias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1133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sample diversity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5556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Over-dependence on visual data might oversimplify complex behavioral issues.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854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kern="0" spc="-130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Challenges &amp; Future Directions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Current Limitations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Sample size and accuracy challenges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Next Steps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dataset and improve quality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Enhancements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modeling and geospatial mapping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Engagement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Gamified surveys for better participation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64648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Final Insights and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916" y="5576292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/>
              <a:t>Substance use is common among youth, </a:t>
            </a:r>
            <a:r>
              <a:rPr lang="en-US" sz="2000" b="1" dirty="0"/>
              <a:t>often influenced by peers, stress, and curiosity</a:t>
            </a:r>
          </a:p>
        </p:txBody>
      </p:sp>
      <p:sp>
        <p:nvSpPr>
          <p:cNvPr id="7" name="Shape 4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869904" y="557768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/>
              <a:t>Alcohol and Tobacco</a:t>
            </a:r>
            <a:r>
              <a:rPr lang="en-US" sz="2000" dirty="0"/>
              <a:t> emerged as the most consumed substances, followed by Cannabis</a:t>
            </a:r>
          </a:p>
        </p:txBody>
      </p:sp>
      <p:sp>
        <p:nvSpPr>
          <p:cNvPr id="10" name="Shape 7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Social change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drives awareness and intervention.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581"/>
            <a:ext cx="60598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Sources and Credibility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945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World Health Organization (WHO) reports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National Family Health Survey (NFHS) data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technical documentation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211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Forms   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3">
            <a:extLst>
              <a:ext uri="{FF2B5EF4-FFF2-40B4-BE49-F238E27FC236}">
                <a16:creationId xmlns:a16="http://schemas.microsoft.com/office/drawing/2014/main" id="{E88788AD-1439-58DE-58DA-FF4C399817DF}"/>
              </a:ext>
            </a:extLst>
          </p:cNvPr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08129" y="922149"/>
            <a:ext cx="12437390" cy="63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8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8681" y="283488"/>
            <a:ext cx="9073039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4165402"/>
            <a:ext cx="84949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Overview and Objectives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2"/>
          <p:cNvSpPr/>
          <p:nvPr/>
        </p:nvSpPr>
        <p:spPr>
          <a:xfrm>
            <a:off x="102822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Google Form for real-time responses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5"/>
          <p:cNvSpPr/>
          <p:nvPr/>
        </p:nvSpPr>
        <p:spPr>
          <a:xfrm>
            <a:off x="54513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dashboards to visualize key behaviors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874568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Patterns in the use of intoxicating substances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9003" y="651090"/>
            <a:ext cx="102864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Understanding Substance Use Patterns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144002" y="1817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Growing Concern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83321" y="22010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Substance use impacts individuals and communities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742152" y="25932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Need for accessible data insights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9266651" y="43258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Digital Approach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574027" y="47756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interactive data collection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442291" y="52340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boosts dashboard accessibility</a:t>
            </a:r>
            <a:endParaRPr lang="en-US" sz="1750" dirty="0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C54FD2D2-4B46-2CC2-1DA7-296E68102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59191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Concepts to Know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371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Substance Use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Consumption patterns and effects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visualization tool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Behavioral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Identifying trends from data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Surveys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Engaging data collection method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78075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Hardware and Software Setup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Hardware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 i3/i5 or higher Processor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Minimum 4 GB RAM (8 GB recommended)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Internet Connectivity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Storage: Minimum 500 MB free space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Software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Forms for data input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for visualization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· Web Browser (for accessing online tools)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· Microsoft Excel or Google Sheets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101288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Inspiration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Inspired by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WHO and National Family Health Survey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Difference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54078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data and interactive dashboards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Audience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Broader reach beyond academic papers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295" y="505420"/>
            <a:ext cx="4595693" cy="574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kern="0" spc="-109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Flow Chart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243" y="1447443"/>
            <a:ext cx="6929795" cy="57766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3295" y="7430810"/>
            <a:ext cx="13343811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760" y="439102"/>
            <a:ext cx="3991927" cy="498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kern="0" spc="-9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 Dashboard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558760" y="9045773"/>
            <a:ext cx="13512879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5BC4AF-7018-C8EA-B885-5C79EBE3F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92" y="1053686"/>
            <a:ext cx="12534414" cy="67368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128" y="393745"/>
            <a:ext cx="12635457" cy="7172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4597" y="8439031"/>
            <a:ext cx="6526887" cy="534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Stress relief</a:t>
            </a: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300" b="1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emotional distress</a:t>
            </a: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r>
              <a:rPr lang="en-US" sz="1300" b="1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academic/work pressure</a:t>
            </a: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were cited as reasons for continued use.</a:t>
            </a:r>
            <a:endParaRPr lang="en-US" sz="1300" dirty="0"/>
          </a:p>
        </p:txBody>
      </p:sp>
      <p:sp>
        <p:nvSpPr>
          <p:cNvPr id="4" name="Text 1"/>
          <p:cNvSpPr/>
          <p:nvPr/>
        </p:nvSpPr>
        <p:spPr>
          <a:xfrm>
            <a:off x="7526536" y="8439031"/>
            <a:ext cx="6526887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Accessibility to substances was </a:t>
            </a:r>
            <a:r>
              <a:rPr lang="en-US" sz="1300" b="1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relatively easy.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392</Words>
  <Application>Microsoft Office PowerPoint</Application>
  <PresentationFormat>Custom</PresentationFormat>
  <Paragraphs>91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MT</vt:lpstr>
      <vt:lpstr>Inter</vt:lpstr>
      <vt:lpstr>Inter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INFINITY X</cp:lastModifiedBy>
  <cp:revision>3</cp:revision>
  <dcterms:created xsi:type="dcterms:W3CDTF">2025-04-18T23:16:44Z</dcterms:created>
  <dcterms:modified xsi:type="dcterms:W3CDTF">2025-04-22T10:28:12Z</dcterms:modified>
</cp:coreProperties>
</file>